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Microsoft JhengHei UI Light" panose="020B0304030504040204" pitchFamily="34" charset="-120"/>
      <p:regular r:id="rId12"/>
    </p:embeddedFont>
    <p:embeddedFont>
      <p:font typeface="Inter" panose="020B0604020202020204" charset="0"/>
      <p:regular r:id="rId13"/>
    </p:embeddedFont>
    <p:embeddedFont>
      <p:font typeface="Leelawadee UI Semilight" panose="020B0402040204020203" pitchFamily="34" charset="-3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9919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250996"/>
            <a:ext cx="7415927" cy="1619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000000"/>
                </a:solidFill>
                <a:latin typeface="Leelawadee UI Semilight" panose="020B0402040204020203" pitchFamily="34" charset="-34"/>
                <a:ea typeface="Petrona Bold" pitchFamily="34" charset="-122"/>
                <a:cs typeface="Leelawadee UI Semilight" panose="020B0402040204020203" pitchFamily="34" charset="-34"/>
              </a:rPr>
              <a:t>ISO 27001 Implementation Toolkit</a:t>
            </a:r>
            <a:endParaRPr lang="en-US" sz="51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437" y="4241244"/>
            <a:ext cx="7415927" cy="972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dirty="0">
                <a:solidFill>
                  <a:srgbClr val="000000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Petrona Bold" pitchFamily="34" charset="-120"/>
              </a:rPr>
              <a:t>Comprehensive guide for securing information systems.</a:t>
            </a:r>
            <a:endParaRPr lang="en-US" sz="3050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50437" y="5583555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Thilakarathna S.T.D, IT22578914</a:t>
            </a:r>
            <a:endParaRPr lang="en-US" sz="19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5ADE53-7B9D-EEFB-E3D0-9252270A2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8580" y="7786696"/>
            <a:ext cx="1851820" cy="3505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66605"/>
            <a:ext cx="7774186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to ISO 27001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793688"/>
            <a:ext cx="3437334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International Standard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445556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Information Security Management Systems (ISMS).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93688"/>
            <a:ext cx="3898821" cy="810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Risk Management Framework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5372695" y="4850606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risks, manage controls, continuous improvement.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93688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Protection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9881354" y="4445556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Confidentiality, integrity, and availability of data.</a:t>
            </a:r>
            <a:endParaRPr lang="en-US" sz="19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0B3823-3EEC-4DBC-DB3C-B22B27524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578" y="7804136"/>
            <a:ext cx="1851820" cy="3505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521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4512" y="3723561"/>
            <a:ext cx="7341037" cy="801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00"/>
              </a:lnSpc>
              <a:buNone/>
            </a:pPr>
            <a:r>
              <a:rPr lang="en-US" sz="5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Importance of ISO 27001</a:t>
            </a:r>
            <a:endParaRPr lang="en-US" sz="5000" dirty="0"/>
          </a:p>
        </p:txBody>
      </p:sp>
      <p:sp>
        <p:nvSpPr>
          <p:cNvPr id="4" name="Shape 1"/>
          <p:cNvSpPr/>
          <p:nvPr/>
        </p:nvSpPr>
        <p:spPr>
          <a:xfrm>
            <a:off x="854512" y="5165527"/>
            <a:ext cx="427196" cy="427196"/>
          </a:xfrm>
          <a:prstGeom prst="roundRect">
            <a:avLst>
              <a:gd name="adj" fmla="val 24006"/>
            </a:avLst>
          </a:prstGeom>
          <a:solidFill>
            <a:srgbClr val="CCEEFF"/>
          </a:solidFill>
          <a:ln w="1524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25786" y="5165527"/>
            <a:ext cx="3540443" cy="400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Cyber Threat Mitigation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25786" y="5712619"/>
            <a:ext cx="5667375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 risk of data breaches and attacks.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7437239" y="5165527"/>
            <a:ext cx="427196" cy="427196"/>
          </a:xfrm>
          <a:prstGeom prst="roundRect">
            <a:avLst>
              <a:gd name="adj" fmla="val 24006"/>
            </a:avLst>
          </a:prstGeom>
          <a:solidFill>
            <a:srgbClr val="CCEEFF"/>
          </a:solidFill>
          <a:ln w="1524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08513" y="5165527"/>
            <a:ext cx="3204686" cy="400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Trust and Confidence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8108513" y="5712619"/>
            <a:ext cx="5667375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stronger relationships with stakeholders.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54512" y="6622018"/>
            <a:ext cx="427196" cy="427196"/>
          </a:xfrm>
          <a:prstGeom prst="roundRect">
            <a:avLst>
              <a:gd name="adj" fmla="val 24006"/>
            </a:avLst>
          </a:prstGeom>
          <a:solidFill>
            <a:srgbClr val="CCEEFF"/>
          </a:solidFill>
          <a:ln w="1524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25786" y="6622018"/>
            <a:ext cx="3204686" cy="400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Compliance</a:t>
            </a:r>
            <a:endParaRPr lang="en-US" sz="2500" dirty="0"/>
          </a:p>
        </p:txBody>
      </p:sp>
      <p:sp>
        <p:nvSpPr>
          <p:cNvPr id="12" name="Text 9"/>
          <p:cNvSpPr/>
          <p:nvPr/>
        </p:nvSpPr>
        <p:spPr>
          <a:xfrm>
            <a:off x="1525786" y="7169110"/>
            <a:ext cx="5667375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Meet legal and regulatory requirements.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7437239" y="6622018"/>
            <a:ext cx="427196" cy="427196"/>
          </a:xfrm>
          <a:prstGeom prst="roundRect">
            <a:avLst>
              <a:gd name="adj" fmla="val 24006"/>
            </a:avLst>
          </a:prstGeom>
          <a:solidFill>
            <a:srgbClr val="CCEEFF"/>
          </a:solidFill>
          <a:ln w="1524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08513" y="6622018"/>
            <a:ext cx="3204686" cy="400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Business Continuity</a:t>
            </a:r>
            <a:endParaRPr lang="en-US" sz="2500" dirty="0"/>
          </a:p>
        </p:txBody>
      </p:sp>
      <p:sp>
        <p:nvSpPr>
          <p:cNvPr id="15" name="Text 12"/>
          <p:cNvSpPr/>
          <p:nvPr/>
        </p:nvSpPr>
        <p:spPr>
          <a:xfrm>
            <a:off x="8108513" y="7169110"/>
            <a:ext cx="5667375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 resilience through risk management.</a:t>
            </a:r>
            <a:endParaRPr lang="en-US" sz="19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2CA56E1-6E94-C895-C1B3-7B337B9902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8578" y="7804136"/>
            <a:ext cx="1851820" cy="3505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371" y="541615"/>
            <a:ext cx="9179457" cy="646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ISO 27001 </a:t>
            </a:r>
            <a:r>
              <a:rPr lang="en-US" sz="4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Implementation</a:t>
            </a:r>
            <a:r>
              <a:rPr lang="en-US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Roadmap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303770" y="1581745"/>
            <a:ext cx="22860" cy="6106239"/>
          </a:xfrm>
          <a:prstGeom prst="roundRect">
            <a:avLst>
              <a:gd name="adj" fmla="val 361911"/>
            </a:avLst>
          </a:prstGeom>
          <a:solidFill>
            <a:srgbClr val="B2D4E5"/>
          </a:solidFill>
          <a:ln/>
        </p:spPr>
      </p:sp>
      <p:sp>
        <p:nvSpPr>
          <p:cNvPr id="4" name="Shape 2"/>
          <p:cNvSpPr/>
          <p:nvPr/>
        </p:nvSpPr>
        <p:spPr>
          <a:xfrm>
            <a:off x="6427113" y="2013466"/>
            <a:ext cx="689372" cy="22860"/>
          </a:xfrm>
          <a:prstGeom prst="roundRect">
            <a:avLst>
              <a:gd name="adj" fmla="val 361911"/>
            </a:avLst>
          </a:prstGeom>
          <a:solidFill>
            <a:srgbClr val="B2D4E5"/>
          </a:solidFill>
          <a:ln/>
        </p:spPr>
      </p:sp>
      <p:sp>
        <p:nvSpPr>
          <p:cNvPr id="5" name="Shape 3"/>
          <p:cNvSpPr/>
          <p:nvPr/>
        </p:nvSpPr>
        <p:spPr>
          <a:xfrm>
            <a:off x="7093625" y="1803321"/>
            <a:ext cx="443151" cy="443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48763" y="1869758"/>
            <a:ext cx="132755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646527" y="1778675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Scope Definition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689372" y="2219801"/>
            <a:ext cx="554247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systems and data.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13915" y="2998232"/>
            <a:ext cx="689372" cy="22860"/>
          </a:xfrm>
          <a:prstGeom prst="roundRect">
            <a:avLst>
              <a:gd name="adj" fmla="val 361911"/>
            </a:avLst>
          </a:prstGeom>
          <a:solidFill>
            <a:srgbClr val="B2D4E5"/>
          </a:solidFill>
          <a:ln/>
        </p:spPr>
      </p:sp>
      <p:sp>
        <p:nvSpPr>
          <p:cNvPr id="10" name="Shape 8"/>
          <p:cNvSpPr/>
          <p:nvPr/>
        </p:nvSpPr>
        <p:spPr>
          <a:xfrm>
            <a:off x="7093625" y="2788087"/>
            <a:ext cx="443151" cy="443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27213" y="2854523"/>
            <a:ext cx="175974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398550" y="2763441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Risk Assessment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398550" y="3204567"/>
            <a:ext cx="554247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threats and vulnerabilities.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427113" y="3884533"/>
            <a:ext cx="689372" cy="22860"/>
          </a:xfrm>
          <a:prstGeom prst="roundRect">
            <a:avLst>
              <a:gd name="adj" fmla="val 361911"/>
            </a:avLst>
          </a:prstGeom>
          <a:solidFill>
            <a:srgbClr val="B2D4E5"/>
          </a:solidFill>
          <a:ln/>
        </p:spPr>
      </p:sp>
      <p:sp>
        <p:nvSpPr>
          <p:cNvPr id="15" name="Shape 13"/>
          <p:cNvSpPr/>
          <p:nvPr/>
        </p:nvSpPr>
        <p:spPr>
          <a:xfrm>
            <a:off x="7093625" y="3674388"/>
            <a:ext cx="443151" cy="443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27332" y="3740825"/>
            <a:ext cx="17561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646527" y="3649742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Policy Development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689372" y="4090868"/>
            <a:ext cx="554247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Establish security controls.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7513915" y="4770953"/>
            <a:ext cx="689372" cy="22860"/>
          </a:xfrm>
          <a:prstGeom prst="roundRect">
            <a:avLst>
              <a:gd name="adj" fmla="val 361911"/>
            </a:avLst>
          </a:prstGeom>
          <a:solidFill>
            <a:srgbClr val="B2D4E5"/>
          </a:solidFill>
          <a:ln/>
        </p:spPr>
      </p:sp>
      <p:sp>
        <p:nvSpPr>
          <p:cNvPr id="20" name="Shape 18"/>
          <p:cNvSpPr/>
          <p:nvPr/>
        </p:nvSpPr>
        <p:spPr>
          <a:xfrm>
            <a:off x="7093625" y="4560808"/>
            <a:ext cx="443151" cy="443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31499" y="4627245"/>
            <a:ext cx="167283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398550" y="4536162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Employee Training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398550" y="4977289"/>
            <a:ext cx="554247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Raise awareness and skills.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6427113" y="5657374"/>
            <a:ext cx="689372" cy="22860"/>
          </a:xfrm>
          <a:prstGeom prst="roundRect">
            <a:avLst>
              <a:gd name="adj" fmla="val 361911"/>
            </a:avLst>
          </a:prstGeom>
          <a:solidFill>
            <a:srgbClr val="B2D4E5"/>
          </a:solidFill>
          <a:ln/>
        </p:spPr>
      </p:sp>
      <p:sp>
        <p:nvSpPr>
          <p:cNvPr id="25" name="Shape 23"/>
          <p:cNvSpPr/>
          <p:nvPr/>
        </p:nvSpPr>
        <p:spPr>
          <a:xfrm>
            <a:off x="7093625" y="5447228"/>
            <a:ext cx="443151" cy="443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27094" y="5513665"/>
            <a:ext cx="176212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3646527" y="5422583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Internal Audits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689372" y="5863709"/>
            <a:ext cx="554247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 compliance and effectiveness.</a:t>
            </a:r>
            <a:endParaRPr lang="en-US" sz="1550" dirty="0"/>
          </a:p>
        </p:txBody>
      </p:sp>
      <p:sp>
        <p:nvSpPr>
          <p:cNvPr id="29" name="Shape 27"/>
          <p:cNvSpPr/>
          <p:nvPr/>
        </p:nvSpPr>
        <p:spPr>
          <a:xfrm>
            <a:off x="7513915" y="6543794"/>
            <a:ext cx="689372" cy="22860"/>
          </a:xfrm>
          <a:prstGeom prst="roundRect">
            <a:avLst>
              <a:gd name="adj" fmla="val 361911"/>
            </a:avLst>
          </a:prstGeom>
          <a:solidFill>
            <a:srgbClr val="B2D4E5"/>
          </a:solidFill>
          <a:ln/>
        </p:spPr>
      </p:sp>
      <p:sp>
        <p:nvSpPr>
          <p:cNvPr id="30" name="Shape 28"/>
          <p:cNvSpPr/>
          <p:nvPr/>
        </p:nvSpPr>
        <p:spPr>
          <a:xfrm>
            <a:off x="7093625" y="6333649"/>
            <a:ext cx="443151" cy="443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221141" y="6400086"/>
            <a:ext cx="188000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</a:t>
            </a:r>
            <a:endParaRPr lang="en-US" sz="2400" dirty="0"/>
          </a:p>
        </p:txBody>
      </p:sp>
      <p:sp>
        <p:nvSpPr>
          <p:cNvPr id="32" name="Text 30"/>
          <p:cNvSpPr/>
          <p:nvPr/>
        </p:nvSpPr>
        <p:spPr>
          <a:xfrm>
            <a:off x="8398550" y="6309003"/>
            <a:ext cx="2999184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Certification Preparation</a:t>
            </a:r>
            <a:endParaRPr lang="en-US" sz="2000" dirty="0"/>
          </a:p>
        </p:txBody>
      </p:sp>
      <p:sp>
        <p:nvSpPr>
          <p:cNvPr id="33" name="Text 31"/>
          <p:cNvSpPr/>
          <p:nvPr/>
        </p:nvSpPr>
        <p:spPr>
          <a:xfrm>
            <a:off x="8398550" y="6750129"/>
            <a:ext cx="554247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Prepare for audit and obtain certification.</a:t>
            </a:r>
            <a:endParaRPr lang="en-US" sz="1550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071274F-8F74-24C8-5359-06A881A95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578" y="7804136"/>
            <a:ext cx="1851820" cy="3505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3662" y="813435"/>
            <a:ext cx="7906464" cy="678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Essential ISO 27001 Documents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23662" y="1905357"/>
            <a:ext cx="4256603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37974" y="2119670"/>
            <a:ext cx="271391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Plan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937974" y="2582823"/>
            <a:ext cx="3827978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Roadmap for implementation.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186958" y="1905357"/>
            <a:ext cx="4256603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01270" y="2119670"/>
            <a:ext cx="271391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Document Control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5401270" y="2582823"/>
            <a:ext cx="3827978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 and track documentation.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9650254" y="1905357"/>
            <a:ext cx="4256603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64566" y="2119670"/>
            <a:ext cx="271391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ISMS Scope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9864566" y="2582823"/>
            <a:ext cx="3827978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Define systems and data covered.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23662" y="3334703"/>
            <a:ext cx="4256603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37974" y="3549015"/>
            <a:ext cx="271391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Security Policy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937974" y="4012168"/>
            <a:ext cx="3827978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Overall security guidelines.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186958" y="3334703"/>
            <a:ext cx="4256603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401270" y="3549015"/>
            <a:ext cx="271391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Risk Assessment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5401270" y="4012168"/>
            <a:ext cx="3827978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and evaluate threats.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650254" y="3334703"/>
            <a:ext cx="4256603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864566" y="3549015"/>
            <a:ext cx="271391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Risk Register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9864566" y="4012168"/>
            <a:ext cx="3827978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risks and mitigation plans.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23662" y="4764048"/>
            <a:ext cx="4256603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937974" y="4978360"/>
            <a:ext cx="3266003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Statement of Applicability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937974" y="5441513"/>
            <a:ext cx="3827978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Choose applicable controls.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186958" y="4764048"/>
            <a:ext cx="4256603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5401270" y="4978360"/>
            <a:ext cx="271391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Asset Inventory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5401270" y="5441513"/>
            <a:ext cx="3827978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and categorize assets.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9650254" y="4764048"/>
            <a:ext cx="4256603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9864566" y="4978360"/>
            <a:ext cx="312562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Internal Audit Procedure</a:t>
            </a:r>
            <a:endParaRPr lang="en-US" sz="2100" dirty="0"/>
          </a:p>
        </p:txBody>
      </p:sp>
      <p:sp>
        <p:nvSpPr>
          <p:cNvPr id="29" name="Text 27"/>
          <p:cNvSpPr/>
          <p:nvPr/>
        </p:nvSpPr>
        <p:spPr>
          <a:xfrm>
            <a:off x="9864566" y="5441513"/>
            <a:ext cx="3827978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Conduct periodic assessments.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23662" y="6193393"/>
            <a:ext cx="6488192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937974" y="6407706"/>
            <a:ext cx="271391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Management Review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937974" y="6870859"/>
            <a:ext cx="6059567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progress and effectiveness.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418546" y="6193393"/>
            <a:ext cx="6488192" cy="1222653"/>
          </a:xfrm>
          <a:prstGeom prst="roundRect">
            <a:avLst>
              <a:gd name="adj" fmla="val 71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7632859" y="6407706"/>
            <a:ext cx="3002756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Awareness and Training</a:t>
            </a:r>
            <a:endParaRPr lang="en-US" sz="2100" dirty="0"/>
          </a:p>
        </p:txBody>
      </p:sp>
      <p:sp>
        <p:nvSpPr>
          <p:cNvPr id="35" name="Text 33"/>
          <p:cNvSpPr/>
          <p:nvPr/>
        </p:nvSpPr>
        <p:spPr>
          <a:xfrm>
            <a:off x="7632859" y="6870859"/>
            <a:ext cx="6059567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Educate employees on security.</a:t>
            </a:r>
            <a:endParaRPr lang="en-US" sz="1600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00DBF01-0EB7-1080-9DCB-17E7E6557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578" y="7804136"/>
            <a:ext cx="1851820" cy="3505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423511"/>
            <a:ext cx="7415927" cy="1619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Challengers and Solutions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350437" y="3413760"/>
            <a:ext cx="7415927" cy="2719626"/>
          </a:xfrm>
          <a:prstGeom prst="roundRect">
            <a:avLst>
              <a:gd name="adj" fmla="val 3813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3429000"/>
            <a:ext cx="7385447" cy="7974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2493" y="3584734"/>
            <a:ext cx="3195280" cy="486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Challengers</a:t>
            </a:r>
            <a:endParaRPr lang="en-US" sz="3050" dirty="0"/>
          </a:p>
        </p:txBody>
      </p:sp>
      <p:sp>
        <p:nvSpPr>
          <p:cNvPr id="7" name="Text 4"/>
          <p:cNvSpPr/>
          <p:nvPr/>
        </p:nvSpPr>
        <p:spPr>
          <a:xfrm>
            <a:off x="10309027" y="3584734"/>
            <a:ext cx="3195280" cy="486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Solutions</a:t>
            </a:r>
            <a:endParaRPr lang="en-US" sz="3050" dirty="0"/>
          </a:p>
        </p:txBody>
      </p:sp>
      <p:sp>
        <p:nvSpPr>
          <p:cNvPr id="8" name="Shape 5"/>
          <p:cNvSpPr/>
          <p:nvPr/>
        </p:nvSpPr>
        <p:spPr>
          <a:xfrm>
            <a:off x="6365677" y="4226481"/>
            <a:ext cx="7385447" cy="18916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7007423" y="4308158"/>
            <a:ext cx="280035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Resistance to change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007423" y="4777264"/>
            <a:ext cx="280035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Resource constraints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7007423" y="5246370"/>
            <a:ext cx="280035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Complex Documentation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0703957" y="4308158"/>
            <a:ext cx="280035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Clear Communication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0703957" y="4777264"/>
            <a:ext cx="280035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Top management support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0703957" y="5641419"/>
            <a:ext cx="280035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Simplify Documentation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350437" y="641103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8C1024A-0847-59E3-E212-F4DAA10AA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8578" y="7804136"/>
            <a:ext cx="1851820" cy="3505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61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154" y="2881074"/>
            <a:ext cx="6567130" cy="619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Why Certification is Worth It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61154" y="3878699"/>
            <a:ext cx="6512362" cy="623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4900" dirty="0"/>
          </a:p>
        </p:txBody>
      </p:sp>
      <p:sp>
        <p:nvSpPr>
          <p:cNvPr id="5" name="Text 2"/>
          <p:cNvSpPr/>
          <p:nvPr/>
        </p:nvSpPr>
        <p:spPr>
          <a:xfrm>
            <a:off x="2677478" y="4738211"/>
            <a:ext cx="2479596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Reputation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1154" y="5161478"/>
            <a:ext cx="6512362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Enhanced customer trust.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456884" y="3878699"/>
            <a:ext cx="6512362" cy="623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4900" dirty="0"/>
          </a:p>
        </p:txBody>
      </p:sp>
      <p:sp>
        <p:nvSpPr>
          <p:cNvPr id="8" name="Text 5"/>
          <p:cNvSpPr/>
          <p:nvPr/>
        </p:nvSpPr>
        <p:spPr>
          <a:xfrm>
            <a:off x="9473208" y="4738211"/>
            <a:ext cx="2479596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Advantage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456884" y="5161478"/>
            <a:ext cx="6512362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Competitive edge in the market.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61154" y="6124932"/>
            <a:ext cx="6512362" cy="623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4900" dirty="0"/>
          </a:p>
        </p:txBody>
      </p:sp>
      <p:sp>
        <p:nvSpPr>
          <p:cNvPr id="11" name="Text 8"/>
          <p:cNvSpPr/>
          <p:nvPr/>
        </p:nvSpPr>
        <p:spPr>
          <a:xfrm>
            <a:off x="2677478" y="6984444"/>
            <a:ext cx="2479596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Efficiency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61154" y="7407712"/>
            <a:ext cx="6512362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Improved risk management and operational efficiency.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7456884" y="6124932"/>
            <a:ext cx="6512362" cy="623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4900" dirty="0"/>
          </a:p>
        </p:txBody>
      </p:sp>
      <p:sp>
        <p:nvSpPr>
          <p:cNvPr id="14" name="Text 11"/>
          <p:cNvSpPr/>
          <p:nvPr/>
        </p:nvSpPr>
        <p:spPr>
          <a:xfrm>
            <a:off x="9473208" y="6984444"/>
            <a:ext cx="2479596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Compliance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456884" y="7407712"/>
            <a:ext cx="6512362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Legal compliance and reduced liability.</a:t>
            </a:r>
            <a:endParaRPr lang="en-US" sz="14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CE8A43F-71B1-33EE-942A-432FA5DA7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8578" y="7804136"/>
            <a:ext cx="1851820" cy="3505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38488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5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5140" y="2542223"/>
            <a:ext cx="2128838" cy="14418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3479" y="3195399"/>
            <a:ext cx="132159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400794" y="2789039"/>
            <a:ext cx="3138011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Information Security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5400794" y="3342203"/>
            <a:ext cx="313801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approach.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15652" y="3999667"/>
            <a:ext cx="8489037" cy="15240"/>
          </a:xfrm>
          <a:prstGeom prst="roundRect">
            <a:avLst>
              <a:gd name="adj" fmla="val 680400"/>
            </a:avLst>
          </a:prstGeom>
          <a:solidFill>
            <a:srgbClr val="B2D4E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721" y="4045744"/>
            <a:ext cx="4257675" cy="144184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002048" y="4519732"/>
            <a:ext cx="175022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6465213" y="4292560"/>
            <a:ext cx="3083362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Toolkit Support</a:t>
            </a:r>
            <a:endParaRPr lang="en-US" sz="2550" dirty="0"/>
          </a:p>
        </p:txBody>
      </p:sp>
      <p:sp>
        <p:nvSpPr>
          <p:cNvPr id="11" name="Text 7"/>
          <p:cNvSpPr/>
          <p:nvPr/>
        </p:nvSpPr>
        <p:spPr>
          <a:xfrm>
            <a:off x="6465213" y="4845725"/>
            <a:ext cx="308336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Simplified implementation.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6280071" y="5503188"/>
            <a:ext cx="7424618" cy="15240"/>
          </a:xfrm>
          <a:prstGeom prst="roundRect">
            <a:avLst>
              <a:gd name="adj" fmla="val 680400"/>
            </a:avLst>
          </a:prstGeom>
          <a:solidFill>
            <a:srgbClr val="B2D4E5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183" y="5549265"/>
            <a:ext cx="6386632" cy="144184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4002048" y="6023253"/>
            <a:ext cx="17478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0"/>
          <p:cNvSpPr/>
          <p:nvPr/>
        </p:nvSpPr>
        <p:spPr>
          <a:xfrm>
            <a:off x="7529632" y="5796082"/>
            <a:ext cx="2617708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Business Benefits</a:t>
            </a:r>
            <a:endParaRPr lang="en-US" sz="2550" dirty="0"/>
          </a:p>
        </p:txBody>
      </p:sp>
      <p:sp>
        <p:nvSpPr>
          <p:cNvPr id="16" name="Text 11"/>
          <p:cNvSpPr/>
          <p:nvPr/>
        </p:nvSpPr>
        <p:spPr>
          <a:xfrm>
            <a:off x="7529632" y="6349246"/>
            <a:ext cx="261770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Long-term growth.</a:t>
            </a:r>
            <a:endParaRPr lang="en-US" sz="19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D7731E7-909B-B073-0499-B09D979BC1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78578" y="7804136"/>
            <a:ext cx="1851820" cy="3505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74795" y="2929057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You!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423279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90549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Thilakarathna S.T.D, IT22578914</a:t>
            </a:r>
            <a:endParaRPr lang="en-US" sz="1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2DD4C-0782-8136-2573-03E433615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578" y="7804136"/>
            <a:ext cx="1851820" cy="3505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323</Words>
  <Application>Microsoft Office PowerPoint</Application>
  <PresentationFormat>Custom</PresentationFormat>
  <Paragraphs>104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Inter</vt:lpstr>
      <vt:lpstr>Microsoft JhengHei UI Light</vt:lpstr>
      <vt:lpstr>Petrona Bold</vt:lpstr>
      <vt:lpstr>Arial</vt:lpstr>
      <vt:lpstr>Leelawadee UI Semilight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Tharusha Thilakarathna</cp:lastModifiedBy>
  <cp:revision>7</cp:revision>
  <dcterms:created xsi:type="dcterms:W3CDTF">2024-10-14T11:32:59Z</dcterms:created>
  <dcterms:modified xsi:type="dcterms:W3CDTF">2024-10-14T12:03:19Z</dcterms:modified>
</cp:coreProperties>
</file>